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11"/>
  </p:notesMasterIdLst>
  <p:handoutMasterIdLst>
    <p:handoutMasterId r:id="rId12"/>
  </p:handoutMasterIdLst>
  <p:sldIdLst>
    <p:sldId id="256" r:id="rId2"/>
    <p:sldId id="263" r:id="rId3"/>
    <p:sldId id="264" r:id="rId4"/>
    <p:sldId id="265" r:id="rId5"/>
    <p:sldId id="266" r:id="rId6"/>
    <p:sldId id="261" r:id="rId7"/>
    <p:sldId id="267" r:id="rId8"/>
    <p:sldId id="258" r:id="rId9"/>
    <p:sldId id="260" r:id="rId10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48" autoAdjust="0"/>
  </p:normalViewPr>
  <p:slideViewPr>
    <p:cSldViewPr snapToGrid="0">
      <p:cViewPr varScale="1">
        <p:scale>
          <a:sx n="39" d="100"/>
          <a:sy n="39" d="100"/>
        </p:scale>
        <p:origin x="78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de-DE" b="0" i="0" dirty="0" err="1"/>
            <a:t>What</a:t>
          </a:r>
          <a:r>
            <a:rPr lang="de-DE" b="0" i="0" dirty="0"/>
            <a:t> </a:t>
          </a:r>
          <a:r>
            <a:rPr lang="de-DE" b="0" i="0" dirty="0" err="1"/>
            <a:t>is</a:t>
          </a:r>
          <a:r>
            <a:rPr lang="de-DE" b="0" i="0" dirty="0"/>
            <a:t> Factory Pattern?</a:t>
          </a:r>
          <a:r>
            <a:rPr lang="de-DE" noProof="0" dirty="0"/>
            <a:t>	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de-DE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de-DE" noProof="0" dirty="0"/>
        </a:p>
      </dgm:t>
    </dgm:pt>
    <dgm:pt modelId="{411F6F92-2BD0-4076-8DE5-FF185F4102E8}">
      <dgm:prSet phldrT="[Text]"/>
      <dgm:spPr/>
      <dgm:t>
        <a:bodyPr rtlCol="0"/>
        <a:lstStyle/>
        <a:p>
          <a:pPr rtl="0"/>
          <a:r>
            <a:rPr lang="de-DE" b="0" i="0" dirty="0" err="1"/>
            <a:t>Where</a:t>
          </a:r>
          <a:r>
            <a:rPr lang="de-DE" b="0" i="0" dirty="0"/>
            <a:t> </a:t>
          </a:r>
          <a:r>
            <a:rPr lang="de-DE" b="0" i="0" dirty="0" err="1"/>
            <a:t>is</a:t>
          </a:r>
          <a:r>
            <a:rPr lang="de-DE" b="0" i="0" dirty="0"/>
            <a:t> </a:t>
          </a:r>
          <a:r>
            <a:rPr lang="de-DE" b="0" i="0" dirty="0" err="1"/>
            <a:t>it</a:t>
          </a:r>
          <a:r>
            <a:rPr lang="de-DE" b="0" i="0" dirty="0"/>
            <a:t> </a:t>
          </a:r>
          <a:r>
            <a:rPr lang="de-DE" b="0" i="0" dirty="0" err="1"/>
            <a:t>used</a:t>
          </a:r>
          <a:r>
            <a:rPr lang="de-DE" b="0" i="0" dirty="0"/>
            <a:t>?</a:t>
          </a:r>
          <a:r>
            <a:rPr lang="de-DE" noProof="0" dirty="0"/>
            <a:t>	</a:t>
          </a:r>
        </a:p>
      </dgm:t>
    </dgm:pt>
    <dgm:pt modelId="{725E3BF2-8F00-4CFF-94F2-06B18EA3A631}" type="parTrans" cxnId="{DBDAFC2A-B13E-4944-88A0-BB7411E0C676}">
      <dgm:prSet/>
      <dgm:spPr/>
      <dgm:t>
        <a:bodyPr/>
        <a:lstStyle/>
        <a:p>
          <a:endParaRPr lang="de-DE"/>
        </a:p>
      </dgm:t>
    </dgm:pt>
    <dgm:pt modelId="{F6C1943D-BB5E-4A61-8744-D752124F6D1F}" type="sibTrans" cxnId="{DBDAFC2A-B13E-4944-88A0-BB7411E0C676}">
      <dgm:prSet/>
      <dgm:spPr/>
      <dgm:t>
        <a:bodyPr/>
        <a:lstStyle/>
        <a:p>
          <a:endParaRPr lang="de-DE"/>
        </a:p>
      </dgm:t>
    </dgm:pt>
    <dgm:pt modelId="{F4AF4D3C-AC37-4B53-9FE3-395CA3BE3F6A}">
      <dgm:prSet phldrT="[Text]"/>
      <dgm:spPr/>
      <dgm:t>
        <a:bodyPr rtlCol="0"/>
        <a:lstStyle/>
        <a:p>
          <a:pPr rtl="0"/>
          <a:r>
            <a:rPr lang="en-US" b="0" i="0" dirty="0"/>
            <a:t>Advantages and Disadvantages?</a:t>
          </a:r>
          <a:r>
            <a:rPr lang="de-DE" noProof="0" dirty="0"/>
            <a:t>	</a:t>
          </a:r>
        </a:p>
      </dgm:t>
    </dgm:pt>
    <dgm:pt modelId="{439815BA-E1C8-47EC-9815-17A4A8B9AEED}" type="parTrans" cxnId="{95EB5AF2-7716-4EDF-AE66-04389006606F}">
      <dgm:prSet/>
      <dgm:spPr/>
      <dgm:t>
        <a:bodyPr/>
        <a:lstStyle/>
        <a:p>
          <a:endParaRPr lang="de-DE"/>
        </a:p>
      </dgm:t>
    </dgm:pt>
    <dgm:pt modelId="{22A9F3E6-7EEC-4A3F-9673-9C6E06883E0C}" type="sibTrans" cxnId="{95EB5AF2-7716-4EDF-AE66-04389006606F}">
      <dgm:prSet/>
      <dgm:spPr/>
      <dgm:t>
        <a:bodyPr/>
        <a:lstStyle/>
        <a:p>
          <a:endParaRPr lang="de-DE"/>
        </a:p>
      </dgm:t>
    </dgm:pt>
    <dgm:pt modelId="{6EF4395D-4716-46A0-8912-506EB4A08D0D}">
      <dgm:prSet phldrT="[Text]"/>
      <dgm:spPr/>
      <dgm:t>
        <a:bodyPr rtlCol="0"/>
        <a:lstStyle/>
        <a:p>
          <a:pPr rtl="0"/>
          <a:r>
            <a:rPr lang="de-DE" b="0" i="0" dirty="0" err="1"/>
            <a:t>Example</a:t>
          </a:r>
          <a:r>
            <a:rPr lang="de-DE" b="0" i="0" dirty="0"/>
            <a:t> and </a:t>
          </a:r>
          <a:r>
            <a:rPr lang="de-DE" b="0" i="0" dirty="0" err="1"/>
            <a:t>Practical</a:t>
          </a:r>
          <a:r>
            <a:rPr lang="de-DE" b="0" i="0" dirty="0"/>
            <a:t> </a:t>
          </a:r>
          <a:r>
            <a:rPr lang="de-DE" b="0" i="0" dirty="0" err="1"/>
            <a:t>task</a:t>
          </a:r>
          <a:r>
            <a:rPr lang="de-DE" noProof="0" dirty="0"/>
            <a:t>	</a:t>
          </a:r>
        </a:p>
      </dgm:t>
    </dgm:pt>
    <dgm:pt modelId="{7D1CF6DD-5C57-4ECD-9D2D-17E8AB3ACBDC}" type="parTrans" cxnId="{E969E42A-4BC0-4E6A-A19A-B213F8C942F5}">
      <dgm:prSet/>
      <dgm:spPr/>
      <dgm:t>
        <a:bodyPr/>
        <a:lstStyle/>
        <a:p>
          <a:endParaRPr lang="de-DE"/>
        </a:p>
      </dgm:t>
    </dgm:pt>
    <dgm:pt modelId="{39AC5721-F7AD-4593-ABE6-3B0C1B980F95}" type="sibTrans" cxnId="{E969E42A-4BC0-4E6A-A19A-B213F8C942F5}">
      <dgm:prSet/>
      <dgm:spPr/>
      <dgm:t>
        <a:bodyPr/>
        <a:lstStyle/>
        <a:p>
          <a:endParaRPr lang="de-DE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4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4"/>
      <dgm:spPr/>
    </dgm:pt>
    <dgm:pt modelId="{429CABD1-4116-474B-81BF-735E2CA9DD00}" type="pres">
      <dgm:prSet presAssocID="{7E5AA53B-3EEE-4DE4-BB81-9044890C2946}" presName="dstNode" presStyleLbl="node1" presStyleIdx="0" presStyleCnt="4"/>
      <dgm:spPr/>
    </dgm:pt>
    <dgm:pt modelId="{58319267-C71E-43C9-94E1-827D0616C7A7}" type="pres">
      <dgm:prSet presAssocID="{6750AC01-D39D-4F3A-9DC8-2A211EE986A2}" presName="text_1" presStyleLbl="node1" presStyleIdx="0" presStyleCnt="4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4"/>
      <dgm:spPr/>
    </dgm:pt>
    <dgm:pt modelId="{D1C59B10-68EB-44CD-B7F2-10D4DC3320C6}" type="pres">
      <dgm:prSet presAssocID="{411F6F92-2BD0-4076-8DE5-FF185F4102E8}" presName="text_2" presStyleLbl="node1" presStyleIdx="1" presStyleCnt="4">
        <dgm:presLayoutVars>
          <dgm:bulletEnabled val="1"/>
        </dgm:presLayoutVars>
      </dgm:prSet>
      <dgm:spPr/>
    </dgm:pt>
    <dgm:pt modelId="{E749324C-47EB-4F45-8D04-DD06348942B1}" type="pres">
      <dgm:prSet presAssocID="{411F6F92-2BD0-4076-8DE5-FF185F4102E8}" presName="accent_2" presStyleCnt="0"/>
      <dgm:spPr/>
    </dgm:pt>
    <dgm:pt modelId="{257679AD-CC4A-4D90-9E50-ABD33916FBAD}" type="pres">
      <dgm:prSet presAssocID="{411F6F92-2BD0-4076-8DE5-FF185F4102E8}" presName="accentRepeatNode" presStyleLbl="solidFgAcc1" presStyleIdx="1" presStyleCnt="4"/>
      <dgm:spPr/>
    </dgm:pt>
    <dgm:pt modelId="{2DEA015D-BE10-4D7C-AF77-40B2A0F1809E}" type="pres">
      <dgm:prSet presAssocID="{F4AF4D3C-AC37-4B53-9FE3-395CA3BE3F6A}" presName="text_3" presStyleLbl="node1" presStyleIdx="2" presStyleCnt="4">
        <dgm:presLayoutVars>
          <dgm:bulletEnabled val="1"/>
        </dgm:presLayoutVars>
      </dgm:prSet>
      <dgm:spPr/>
    </dgm:pt>
    <dgm:pt modelId="{07D323FC-F9FC-44F4-A598-542A5C0C224B}" type="pres">
      <dgm:prSet presAssocID="{F4AF4D3C-AC37-4B53-9FE3-395CA3BE3F6A}" presName="accent_3" presStyleCnt="0"/>
      <dgm:spPr/>
    </dgm:pt>
    <dgm:pt modelId="{44838135-6EED-4771-BA67-6A875B2B4CBE}" type="pres">
      <dgm:prSet presAssocID="{F4AF4D3C-AC37-4B53-9FE3-395CA3BE3F6A}" presName="accentRepeatNode" presStyleLbl="solidFgAcc1" presStyleIdx="2" presStyleCnt="4"/>
      <dgm:spPr/>
    </dgm:pt>
    <dgm:pt modelId="{18BC7542-3786-4602-BF27-0CF55CBB9493}" type="pres">
      <dgm:prSet presAssocID="{6EF4395D-4716-46A0-8912-506EB4A08D0D}" presName="text_4" presStyleLbl="node1" presStyleIdx="3" presStyleCnt="4">
        <dgm:presLayoutVars>
          <dgm:bulletEnabled val="1"/>
        </dgm:presLayoutVars>
      </dgm:prSet>
      <dgm:spPr/>
    </dgm:pt>
    <dgm:pt modelId="{D82062C9-30AA-46B7-A308-ED165C1313AA}" type="pres">
      <dgm:prSet presAssocID="{6EF4395D-4716-46A0-8912-506EB4A08D0D}" presName="accent_4" presStyleCnt="0"/>
      <dgm:spPr/>
    </dgm:pt>
    <dgm:pt modelId="{EC81FBBB-7F3E-4286-A008-2C0DF5F4D2F2}" type="pres">
      <dgm:prSet presAssocID="{6EF4395D-4716-46A0-8912-506EB4A08D0D}" presName="accentRepeatNode" presStyleLbl="solidFgAcc1" presStyleIdx="3" presStyleCnt="4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E969E42A-4BC0-4E6A-A19A-B213F8C942F5}" srcId="{7E5AA53B-3EEE-4DE4-BB81-9044890C2946}" destId="{6EF4395D-4716-46A0-8912-506EB4A08D0D}" srcOrd="3" destOrd="0" parTransId="{7D1CF6DD-5C57-4ECD-9D2D-17E8AB3ACBDC}" sibTransId="{39AC5721-F7AD-4593-ABE6-3B0C1B980F95}"/>
    <dgm:cxn modelId="{DBDAFC2A-B13E-4944-88A0-BB7411E0C676}" srcId="{7E5AA53B-3EEE-4DE4-BB81-9044890C2946}" destId="{411F6F92-2BD0-4076-8DE5-FF185F4102E8}" srcOrd="1" destOrd="0" parTransId="{725E3BF2-8F00-4CFF-94F2-06B18EA3A631}" sibTransId="{F6C1943D-BB5E-4A61-8744-D752124F6D1F}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F2933A92-8A02-4C21-9225-8749608969AA}" type="presOf" srcId="{411F6F92-2BD0-4076-8DE5-FF185F4102E8}" destId="{D1C59B10-68EB-44CD-B7F2-10D4DC3320C6}" srcOrd="0" destOrd="0" presId="urn:microsoft.com/office/officeart/2008/layout/VerticalCurvedList"/>
    <dgm:cxn modelId="{9E8DCAB4-FCF1-4838-9C32-4BD5D95E69AC}" type="presOf" srcId="{6EF4395D-4716-46A0-8912-506EB4A08D0D}" destId="{18BC7542-3786-4602-BF27-0CF55CBB9493}" srcOrd="0" destOrd="0" presId="urn:microsoft.com/office/officeart/2008/layout/VerticalCurvedList"/>
    <dgm:cxn modelId="{3B188AE2-2CF9-4C7D-A19F-0AF0E621707E}" type="presOf" srcId="{F4AF4D3C-AC37-4B53-9FE3-395CA3BE3F6A}" destId="{2DEA015D-BE10-4D7C-AF77-40B2A0F1809E}" srcOrd="0" destOrd="0" presId="urn:microsoft.com/office/officeart/2008/layout/VerticalCurvedList"/>
    <dgm:cxn modelId="{95EB5AF2-7716-4EDF-AE66-04389006606F}" srcId="{7E5AA53B-3EEE-4DE4-BB81-9044890C2946}" destId="{F4AF4D3C-AC37-4B53-9FE3-395CA3BE3F6A}" srcOrd="2" destOrd="0" parTransId="{439815BA-E1C8-47EC-9815-17A4A8B9AEED}" sibTransId="{22A9F3E6-7EEC-4A3F-9673-9C6E06883E0C}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FAB8B7D6-5833-4AB1-A6C5-E64B2473910C}" type="presParOf" srcId="{90561C55-3C6E-4D53-85E1-2C50BCDDA392}" destId="{D1C59B10-68EB-44CD-B7F2-10D4DC3320C6}" srcOrd="3" destOrd="0" presId="urn:microsoft.com/office/officeart/2008/layout/VerticalCurvedList"/>
    <dgm:cxn modelId="{CD1AEE0D-662D-4B35-A2E8-77D15F952556}" type="presParOf" srcId="{90561C55-3C6E-4D53-85E1-2C50BCDDA392}" destId="{E749324C-47EB-4F45-8D04-DD06348942B1}" srcOrd="4" destOrd="0" presId="urn:microsoft.com/office/officeart/2008/layout/VerticalCurvedList"/>
    <dgm:cxn modelId="{208FB97A-2C28-4EEA-A26B-73B5A61DED71}" type="presParOf" srcId="{E749324C-47EB-4F45-8D04-DD06348942B1}" destId="{257679AD-CC4A-4D90-9E50-ABD33916FBAD}" srcOrd="0" destOrd="0" presId="urn:microsoft.com/office/officeart/2008/layout/VerticalCurvedList"/>
    <dgm:cxn modelId="{B371A0A6-3A29-4F92-9B78-4A57F4B5A152}" type="presParOf" srcId="{90561C55-3C6E-4D53-85E1-2C50BCDDA392}" destId="{2DEA015D-BE10-4D7C-AF77-40B2A0F1809E}" srcOrd="5" destOrd="0" presId="urn:microsoft.com/office/officeart/2008/layout/VerticalCurvedList"/>
    <dgm:cxn modelId="{AFA6F63F-D8D8-483D-984E-E95A40A59402}" type="presParOf" srcId="{90561C55-3C6E-4D53-85E1-2C50BCDDA392}" destId="{07D323FC-F9FC-44F4-A598-542A5C0C224B}" srcOrd="6" destOrd="0" presId="urn:microsoft.com/office/officeart/2008/layout/VerticalCurvedList"/>
    <dgm:cxn modelId="{4F442CC4-2826-49B7-BBAD-6CEB3736D5ED}" type="presParOf" srcId="{07D323FC-F9FC-44F4-A598-542A5C0C224B}" destId="{44838135-6EED-4771-BA67-6A875B2B4CBE}" srcOrd="0" destOrd="0" presId="urn:microsoft.com/office/officeart/2008/layout/VerticalCurvedList"/>
    <dgm:cxn modelId="{EBD4B4D9-53F2-4B03-90F7-60F1DCD3AB7B}" type="presParOf" srcId="{90561C55-3C6E-4D53-85E1-2C50BCDDA392}" destId="{18BC7542-3786-4602-BF27-0CF55CBB9493}" srcOrd="7" destOrd="0" presId="urn:microsoft.com/office/officeart/2008/layout/VerticalCurvedList"/>
    <dgm:cxn modelId="{46981355-5DBB-412F-9ED3-192725C9BF60}" type="presParOf" srcId="{90561C55-3C6E-4D53-85E1-2C50BCDDA392}" destId="{D82062C9-30AA-46B7-A308-ED165C1313AA}" srcOrd="8" destOrd="0" presId="urn:microsoft.com/office/officeart/2008/layout/VerticalCurvedList"/>
    <dgm:cxn modelId="{FB0B88EA-17E7-4596-B047-10BB9D042E13}" type="presParOf" srcId="{D82062C9-30AA-46B7-A308-ED165C1313AA}" destId="{EC81FBBB-7F3E-4286-A008-2C0DF5F4D2F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de-DE"/>
        </a:p>
      </dgm:t>
    </dgm:pt>
    <dgm:pt modelId="{701D68F5-42F8-47BC-8FED-84C50F595DF0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en-US" b="1" i="0" dirty="0"/>
            <a:t>Use the Factory Method when you don’t know beforehand the exact types and dependencies of the objects your code should work with.</a:t>
          </a:r>
          <a:endParaRPr lang="de-DE" noProof="0" dirty="0"/>
        </a:p>
      </dgm:t>
    </dgm:pt>
    <dgm:pt modelId="{9617668C-C38C-4017-8DDF-37855B15D110}" type="parTrans" cxnId="{C4BA385D-31ED-40EF-A5D6-98DFBA64E71A}">
      <dgm:prSet/>
      <dgm:spPr/>
      <dgm:t>
        <a:bodyPr rtlCol="0"/>
        <a:lstStyle/>
        <a:p>
          <a:pPr rtl="0"/>
          <a:endParaRPr lang="de-DE" noProof="0" dirty="0"/>
        </a:p>
      </dgm:t>
    </dgm:pt>
    <dgm:pt modelId="{0C95B389-AC0C-4055-9AA3-38815EFC8B0A}" type="sibTrans" cxnId="{C4BA385D-31ED-40EF-A5D6-98DFBA64E71A}">
      <dgm:prSet/>
      <dgm:spPr/>
      <dgm:t>
        <a:bodyPr rtlCol="0"/>
        <a:lstStyle/>
        <a:p>
          <a:pPr rtl="0"/>
          <a:endParaRPr lang="de-DE" noProof="0" dirty="0"/>
        </a:p>
      </dgm:t>
    </dgm:pt>
    <dgm:pt modelId="{91A66877-AC1C-46D9-BF2C-6024B638DEA9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en-US" b="1" i="0" dirty="0"/>
            <a:t>Use the Factory Method when you want to provide users of your library or framework with a way to extend its internal components.</a:t>
          </a:r>
          <a:endParaRPr lang="de-DE" noProof="0" dirty="0"/>
        </a:p>
      </dgm:t>
    </dgm:pt>
    <dgm:pt modelId="{913FED05-DF41-48A7-B1F8-81937A468EF9}" type="parTrans" cxnId="{7F0DAB6F-9257-4F2D-B31A-3418F73F6952}">
      <dgm:prSet/>
      <dgm:spPr/>
      <dgm:t>
        <a:bodyPr rtlCol="0"/>
        <a:lstStyle/>
        <a:p>
          <a:pPr rtl="0"/>
          <a:endParaRPr lang="de-DE" noProof="0" dirty="0"/>
        </a:p>
      </dgm:t>
    </dgm:pt>
    <dgm:pt modelId="{BFCE4A28-C381-46FF-935A-B11534EF7D87}" type="sibTrans" cxnId="{7F0DAB6F-9257-4F2D-B31A-3418F73F6952}">
      <dgm:prSet/>
      <dgm:spPr/>
      <dgm:t>
        <a:bodyPr rtlCol="0"/>
        <a:lstStyle/>
        <a:p>
          <a:pPr rtl="0"/>
          <a:endParaRPr lang="de-DE" noProof="0" dirty="0"/>
        </a:p>
      </dgm:t>
    </dgm:pt>
    <dgm:pt modelId="{76CC3289-2662-43F0-A3C6-BA04A135F08C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en-US" b="1" i="0" dirty="0"/>
            <a:t>Use the Factory Method when you want to save system resources by reusing existing objects instead of rebuilding them each time.</a:t>
          </a:r>
          <a:endParaRPr lang="de-DE" noProof="0" dirty="0"/>
        </a:p>
      </dgm:t>
    </dgm:pt>
    <dgm:pt modelId="{D46DB4DA-1442-4ECE-89FE-BBB1E3489E3D}" type="parTrans" cxnId="{0400886E-8A1A-44C2-95A7-DB0EF4911494}">
      <dgm:prSet/>
      <dgm:spPr/>
      <dgm:t>
        <a:bodyPr rtlCol="0"/>
        <a:lstStyle/>
        <a:p>
          <a:pPr rtl="0"/>
          <a:endParaRPr lang="de-DE" noProof="0" dirty="0"/>
        </a:p>
      </dgm:t>
    </dgm:pt>
    <dgm:pt modelId="{FA28C9D6-476E-43CD-BA23-D6D990FD78D0}" type="sibTrans" cxnId="{0400886E-8A1A-44C2-95A7-DB0EF4911494}">
      <dgm:prSet/>
      <dgm:spPr/>
      <dgm:t>
        <a:bodyPr rtlCol="0"/>
        <a:lstStyle/>
        <a:p>
          <a:pPr rtl="0"/>
          <a:endParaRPr lang="de-DE" noProof="0" dirty="0"/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ScaleX="157625" custScaleY="157625" custLinFactNeighborX="-2335" custLinFactNeighborY="-12939"/>
      <dgm:spPr>
        <a:blipFill rotWithShape="1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  <a:ln>
          <a:noFill/>
        </a:ln>
      </dgm:spPr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 custScaleY="181917" custLinFactNeighborX="2437" custLinFactNeighborY="62079">
        <dgm:presLayoutVars>
          <dgm:chMax val="1"/>
          <dgm:chPref val="1"/>
        </dgm:presLayoutVars>
      </dgm:prSet>
      <dgm:spPr/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ScaleX="159907" custScaleY="157625" custLinFactNeighborX="-584" custLinFactNeighborY="-16853"/>
      <dgm:spPr>
        <a:blipFill rotWithShape="1">
          <a:blip xmlns:r="http://schemas.openxmlformats.org/officeDocument/2006/relationships" r:embed="rId2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l="-2000" r="-2000"/>
          </a:stretch>
        </a:blipFill>
        <a:ln>
          <a:noFill/>
        </a:ln>
      </dgm:spPr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 custLinFactNeighborX="-525" custLinFactNeighborY="-4584">
        <dgm:presLayoutVars>
          <dgm:chMax val="1"/>
          <dgm:chPref val="1"/>
        </dgm:presLayoutVars>
      </dgm:prSet>
      <dgm:spPr/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ScaleX="157625" custScaleY="157625" custLinFactNeighborX="3502" custLinFactNeighborY="-16853"/>
      <dgm:spPr>
        <a:blipFill rotWithShape="1">
          <a:blip xmlns:r="http://schemas.openxmlformats.org/officeDocument/2006/relationships" r:embed="rId3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l="-1000" r="-1000"/>
          </a:stretch>
        </a:blipFill>
        <a:ln>
          <a:noFill/>
        </a:ln>
      </dgm:spPr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 custScaleY="102764" custLinFactNeighborX="-1314" custLinFactNeighborY="-3475">
        <dgm:presLayoutVars>
          <dgm:chMax val="1"/>
          <dgm:chPref val="1"/>
        </dgm:presLayoutVars>
      </dgm:prSet>
      <dgm:spPr/>
    </dgm:pt>
  </dgm:ptLst>
  <dgm:cxnLst>
    <dgm:cxn modelId="{1B8CB22C-9648-419B-97E9-4AA6C3555723}" type="presOf" srcId="{701D68F5-42F8-47BC-8FED-84C50F595DF0}" destId="{A99B5DD6-89E9-4537-B415-4205CEB9323A}" srcOrd="0" destOrd="0" presId="urn:microsoft.com/office/officeart/2018/2/layout/Icon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5574CC64-4BF2-43BE-BABC-6DF1E58A4C74}" type="presOf" srcId="{7D9C16A6-8C48-4165-8DAF-8C957C12A8FA}" destId="{8994D886-A75F-411A-A9D7-D31991FF12BD}" srcOrd="0" destOrd="0" presId="urn:microsoft.com/office/officeart/2018/2/layout/IconLabelList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EC5C6E85-C523-4B60-976B-342F12E3A6CB}" type="presOf" srcId="{91A66877-AC1C-46D9-BF2C-6024B638DEA9}" destId="{55120873-6F5C-4053-8EAD-6287A7F1097E}" srcOrd="0" destOrd="0" presId="urn:microsoft.com/office/officeart/2018/2/layout/IconLabelList"/>
    <dgm:cxn modelId="{6E31C6AB-C9E6-448F-A8CC-566A63619D4D}" type="presOf" srcId="{76CC3289-2662-43F0-A3C6-BA04A135F08C}" destId="{133097FC-B1F8-4953-B0AB-E8E73D968D1C}" srcOrd="0" destOrd="0" presId="urn:microsoft.com/office/officeart/2018/2/layout/IconLabelList"/>
    <dgm:cxn modelId="{2AD6E781-3ED2-484E-B438-73386D2C583D}" type="presParOf" srcId="{8994D886-A75F-411A-A9D7-D31991FF12BD}" destId="{E1DBA6D5-BD14-4CD2-A0CC-80F867FEFA81}" srcOrd="0" destOrd="0" presId="urn:microsoft.com/office/officeart/2018/2/layout/IconLabelList"/>
    <dgm:cxn modelId="{10B2B212-528C-471D-ABD0-D66ED992B833}" type="presParOf" srcId="{E1DBA6D5-BD14-4CD2-A0CC-80F867FEFA81}" destId="{19A8DC21-3E65-409D-AD53-DA51BB9198A0}" srcOrd="0" destOrd="0" presId="urn:microsoft.com/office/officeart/2018/2/layout/IconLabelList"/>
    <dgm:cxn modelId="{2A8FB3D0-F98B-4F5A-BACA-4315E38776FB}" type="presParOf" srcId="{E1DBA6D5-BD14-4CD2-A0CC-80F867FEFA81}" destId="{B9F90A48-FF94-4C94-A587-0190406F6FD3}" srcOrd="1" destOrd="0" presId="urn:microsoft.com/office/officeart/2018/2/layout/IconLabelList"/>
    <dgm:cxn modelId="{95FEF629-9884-451C-89B4-41B897ABE3D6}" type="presParOf" srcId="{E1DBA6D5-BD14-4CD2-A0CC-80F867FEFA81}" destId="{A99B5DD6-89E9-4537-B415-4205CEB9323A}" srcOrd="2" destOrd="0" presId="urn:microsoft.com/office/officeart/2018/2/layout/IconLabelList"/>
    <dgm:cxn modelId="{0FE6827F-DE80-4F8A-8E9D-7F88C0F7EF29}" type="presParOf" srcId="{8994D886-A75F-411A-A9D7-D31991FF12BD}" destId="{8B391436-B9B0-45BD-A57F-792D6376D868}" srcOrd="1" destOrd="0" presId="urn:microsoft.com/office/officeart/2018/2/layout/IconLabelList"/>
    <dgm:cxn modelId="{4857BE3A-D518-473D-AC79-7B9BF18B9824}" type="presParOf" srcId="{8994D886-A75F-411A-A9D7-D31991FF12BD}" destId="{95872155-C45D-46D3-874C-D838089A06F8}" srcOrd="2" destOrd="0" presId="urn:microsoft.com/office/officeart/2018/2/layout/IconLabelList"/>
    <dgm:cxn modelId="{B4B325C4-81F2-4B3E-8CBF-4532B0BFA343}" type="presParOf" srcId="{95872155-C45D-46D3-874C-D838089A06F8}" destId="{CE9DF0E8-B0DE-4E1E-9FF4-6006AD8428DB}" srcOrd="0" destOrd="0" presId="urn:microsoft.com/office/officeart/2018/2/layout/IconLabelList"/>
    <dgm:cxn modelId="{0AE6D335-6E55-47E1-BAD8-0368620AB8F6}" type="presParOf" srcId="{95872155-C45D-46D3-874C-D838089A06F8}" destId="{AA0423A1-55B2-45E9-BFE7-3FBE5BDA65ED}" srcOrd="1" destOrd="0" presId="urn:microsoft.com/office/officeart/2018/2/layout/IconLabelList"/>
    <dgm:cxn modelId="{AFEE8CCD-97FE-4EFA-A584-DF6AFDAD2B20}" type="presParOf" srcId="{95872155-C45D-46D3-874C-D838089A06F8}" destId="{55120873-6F5C-4053-8EAD-6287A7F1097E}" srcOrd="2" destOrd="0" presId="urn:microsoft.com/office/officeart/2018/2/layout/IconLabelList"/>
    <dgm:cxn modelId="{26649F18-C204-4047-8300-905486AB3755}" type="presParOf" srcId="{8994D886-A75F-411A-A9D7-D31991FF12BD}" destId="{F679C986-30E4-4F0A-A3A6-CAE528BFED76}" srcOrd="3" destOrd="0" presId="urn:microsoft.com/office/officeart/2018/2/layout/IconLabelList"/>
    <dgm:cxn modelId="{898D629F-DA37-435F-A0B2-0617605D711A}" type="presParOf" srcId="{8994D886-A75F-411A-A9D7-D31991FF12BD}" destId="{2EC2FDE3-8908-45C7-A3FD-EB370213FE69}" srcOrd="4" destOrd="0" presId="urn:microsoft.com/office/officeart/2018/2/layout/IconLabelList"/>
    <dgm:cxn modelId="{2BDADB1C-15B1-4763-9B35-3792147F8F87}" type="presParOf" srcId="{2EC2FDE3-8908-45C7-A3FD-EB370213FE69}" destId="{6DB1FE51-13D0-4A38-AD6E-48D4371A1AF3}" srcOrd="0" destOrd="0" presId="urn:microsoft.com/office/officeart/2018/2/layout/IconLabelList"/>
    <dgm:cxn modelId="{F692F1E6-C6EC-4391-8432-EB6C34194240}" type="presParOf" srcId="{2EC2FDE3-8908-45C7-A3FD-EB370213FE69}" destId="{0928538A-05CC-4A79-BD5D-92F985D1EEE5}" srcOrd="1" destOrd="0" presId="urn:microsoft.com/office/officeart/2018/2/layout/IconLabelList"/>
    <dgm:cxn modelId="{0E6AF6C4-A4E5-4234-9E16-F9F2334264CD}" type="presParOf" srcId="{2EC2FDE3-8908-45C7-A3FD-EB370213FE69}" destId="{133097FC-B1F8-4953-B0AB-E8E73D968D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04618" y="273995"/>
          <a:ext cx="6402340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b="0" i="0" kern="1200" dirty="0" err="1"/>
            <a:t>What</a:t>
          </a:r>
          <a:r>
            <a:rPr lang="de-DE" sz="2700" b="0" i="0" kern="1200" dirty="0"/>
            <a:t> </a:t>
          </a:r>
          <a:r>
            <a:rPr lang="de-DE" sz="2700" b="0" i="0" kern="1200" dirty="0" err="1"/>
            <a:t>is</a:t>
          </a:r>
          <a:r>
            <a:rPr lang="de-DE" sz="2700" b="0" i="0" kern="1200" dirty="0"/>
            <a:t> Factory Pattern?</a:t>
          </a:r>
          <a:r>
            <a:rPr lang="de-DE" sz="2700" kern="1200" noProof="0" dirty="0"/>
            <a:t>	</a:t>
          </a:r>
        </a:p>
      </dsp:txBody>
      <dsp:txXfrm>
        <a:off x="404618" y="273995"/>
        <a:ext cx="6402340" cy="548276"/>
      </dsp:txXfrm>
    </dsp:sp>
    <dsp:sp modelId="{07CB3071-D555-47DA-A36A-69EB91531FD8}">
      <dsp:nvSpPr>
        <dsp:cNvPr id="0" name=""/>
        <dsp:cNvSpPr/>
      </dsp:nvSpPr>
      <dsp:spPr>
        <a:xfrm>
          <a:off x="61946" y="205461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C59B10-68EB-44CD-B7F2-10D4DC3320C6}">
      <dsp:nvSpPr>
        <dsp:cNvPr id="0" name=""/>
        <dsp:cNvSpPr/>
      </dsp:nvSpPr>
      <dsp:spPr>
        <a:xfrm>
          <a:off x="718958" y="1096552"/>
          <a:ext cx="6088001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b="0" i="0" kern="1200" dirty="0" err="1"/>
            <a:t>Where</a:t>
          </a:r>
          <a:r>
            <a:rPr lang="de-DE" sz="2700" b="0" i="0" kern="1200" dirty="0"/>
            <a:t> </a:t>
          </a:r>
          <a:r>
            <a:rPr lang="de-DE" sz="2700" b="0" i="0" kern="1200" dirty="0" err="1"/>
            <a:t>is</a:t>
          </a:r>
          <a:r>
            <a:rPr lang="de-DE" sz="2700" b="0" i="0" kern="1200" dirty="0"/>
            <a:t> </a:t>
          </a:r>
          <a:r>
            <a:rPr lang="de-DE" sz="2700" b="0" i="0" kern="1200" dirty="0" err="1"/>
            <a:t>it</a:t>
          </a:r>
          <a:r>
            <a:rPr lang="de-DE" sz="2700" b="0" i="0" kern="1200" dirty="0"/>
            <a:t> </a:t>
          </a:r>
          <a:r>
            <a:rPr lang="de-DE" sz="2700" b="0" i="0" kern="1200" dirty="0" err="1"/>
            <a:t>used</a:t>
          </a:r>
          <a:r>
            <a:rPr lang="de-DE" sz="2700" b="0" i="0" kern="1200" dirty="0"/>
            <a:t>?</a:t>
          </a:r>
          <a:r>
            <a:rPr lang="de-DE" sz="2700" kern="1200" noProof="0" dirty="0"/>
            <a:t>	</a:t>
          </a:r>
        </a:p>
      </dsp:txBody>
      <dsp:txXfrm>
        <a:off x="718958" y="1096552"/>
        <a:ext cx="6088001" cy="548276"/>
      </dsp:txXfrm>
    </dsp:sp>
    <dsp:sp modelId="{257679AD-CC4A-4D90-9E50-ABD33916FBAD}">
      <dsp:nvSpPr>
        <dsp:cNvPr id="0" name=""/>
        <dsp:cNvSpPr/>
      </dsp:nvSpPr>
      <dsp:spPr>
        <a:xfrm>
          <a:off x="376285" y="1028017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EA015D-BE10-4D7C-AF77-40B2A0F1809E}">
      <dsp:nvSpPr>
        <dsp:cNvPr id="0" name=""/>
        <dsp:cNvSpPr/>
      </dsp:nvSpPr>
      <dsp:spPr>
        <a:xfrm>
          <a:off x="718958" y="1919109"/>
          <a:ext cx="6088001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 dirty="0"/>
            <a:t>Advantages and Disadvantages?</a:t>
          </a:r>
          <a:r>
            <a:rPr lang="de-DE" sz="2700" kern="1200" noProof="0" dirty="0"/>
            <a:t>	</a:t>
          </a:r>
        </a:p>
      </dsp:txBody>
      <dsp:txXfrm>
        <a:off x="718958" y="1919109"/>
        <a:ext cx="6088001" cy="548276"/>
      </dsp:txXfrm>
    </dsp:sp>
    <dsp:sp modelId="{44838135-6EED-4771-BA67-6A875B2B4CBE}">
      <dsp:nvSpPr>
        <dsp:cNvPr id="0" name=""/>
        <dsp:cNvSpPr/>
      </dsp:nvSpPr>
      <dsp:spPr>
        <a:xfrm>
          <a:off x="376285" y="1850574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BC7542-3786-4602-BF27-0CF55CBB9493}">
      <dsp:nvSpPr>
        <dsp:cNvPr id="0" name=""/>
        <dsp:cNvSpPr/>
      </dsp:nvSpPr>
      <dsp:spPr>
        <a:xfrm>
          <a:off x="404618" y="2741666"/>
          <a:ext cx="6402340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b="0" i="0" kern="1200" dirty="0" err="1"/>
            <a:t>Example</a:t>
          </a:r>
          <a:r>
            <a:rPr lang="de-DE" sz="2700" b="0" i="0" kern="1200" dirty="0"/>
            <a:t> and </a:t>
          </a:r>
          <a:r>
            <a:rPr lang="de-DE" sz="2700" b="0" i="0" kern="1200" dirty="0" err="1"/>
            <a:t>Practical</a:t>
          </a:r>
          <a:r>
            <a:rPr lang="de-DE" sz="2700" b="0" i="0" kern="1200" dirty="0"/>
            <a:t> </a:t>
          </a:r>
          <a:r>
            <a:rPr lang="de-DE" sz="2700" b="0" i="0" kern="1200" dirty="0" err="1"/>
            <a:t>task</a:t>
          </a:r>
          <a:r>
            <a:rPr lang="de-DE" sz="2700" kern="1200" noProof="0" dirty="0"/>
            <a:t>	</a:t>
          </a:r>
        </a:p>
      </dsp:txBody>
      <dsp:txXfrm>
        <a:off x="404618" y="2741666"/>
        <a:ext cx="6402340" cy="548276"/>
      </dsp:txXfrm>
    </dsp:sp>
    <dsp:sp modelId="{EC81FBBB-7F3E-4286-A008-2C0DF5F4D2F2}">
      <dsp:nvSpPr>
        <dsp:cNvPr id="0" name=""/>
        <dsp:cNvSpPr/>
      </dsp:nvSpPr>
      <dsp:spPr>
        <a:xfrm>
          <a:off x="61946" y="2673131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489373" y="394486"/>
          <a:ext cx="2285995" cy="2285995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>
        <a:xfrm>
          <a:off x="133359" y="2985507"/>
          <a:ext cx="3222832" cy="1309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/>
            <a:t>Use the Factory Method when you don’t know beforehand the exact types and dependencies of the objects your code should work with.</a:t>
          </a:r>
          <a:endParaRPr lang="de-DE" sz="1200" kern="1200" noProof="0" dirty="0"/>
        </a:p>
      </dsp:txBody>
      <dsp:txXfrm>
        <a:off x="133359" y="2985507"/>
        <a:ext cx="3222832" cy="1309802"/>
      </dsp:txXfrm>
    </dsp:sp>
    <dsp:sp modelId="{CE9DF0E8-B0DE-4E1E-9FF4-6006AD8428DB}">
      <dsp:nvSpPr>
        <dsp:cNvPr id="0" name=""/>
        <dsp:cNvSpPr/>
      </dsp:nvSpPr>
      <dsp:spPr>
        <a:xfrm>
          <a:off x="4285047" y="485173"/>
          <a:ext cx="2319090" cy="2285995"/>
        </a:xfrm>
        <a:prstGeom prst="rect">
          <a:avLst/>
        </a:prstGeom>
        <a:blipFill rotWithShape="1">
          <a:blip xmlns:r="http://schemas.openxmlformats.org/officeDocument/2006/relationships" r:embed="rId2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l="-2000" r="-2000"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>
        <a:xfrm>
          <a:off x="3824726" y="2947885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/>
            <a:t>Use the Factory Method when you want to provide users of your library or framework with a way to extend its internal components.</a:t>
          </a:r>
          <a:endParaRPr lang="de-DE" sz="1200" kern="1200" noProof="0" dirty="0"/>
        </a:p>
      </dsp:txBody>
      <dsp:txXfrm>
        <a:off x="3824726" y="2947885"/>
        <a:ext cx="3222832" cy="720000"/>
      </dsp:txXfrm>
    </dsp:sp>
    <dsp:sp modelId="{6DB1FE51-13D0-4A38-AD6E-48D4371A1AF3}">
      <dsp:nvSpPr>
        <dsp:cNvPr id="0" name=""/>
        <dsp:cNvSpPr/>
      </dsp:nvSpPr>
      <dsp:spPr>
        <a:xfrm>
          <a:off x="8147681" y="480198"/>
          <a:ext cx="2285995" cy="2285995"/>
        </a:xfrm>
        <a:prstGeom prst="rect">
          <a:avLst/>
        </a:prstGeom>
        <a:blipFill rotWithShape="1">
          <a:blip xmlns:r="http://schemas.openxmlformats.org/officeDocument/2006/relationships" r:embed="rId3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l="-1000" r="-1000"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>
        <a:xfrm>
          <a:off x="7586126" y="2940944"/>
          <a:ext cx="3222832" cy="739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/>
            <a:t>Use the Factory Method when you want to save system resources by reusing existing objects instead of rebuilding them each time.</a:t>
          </a:r>
          <a:endParaRPr lang="de-DE" sz="1200" kern="1200" noProof="0" dirty="0"/>
        </a:p>
      </dsp:txBody>
      <dsp:txXfrm>
        <a:off x="7586126" y="2940944"/>
        <a:ext cx="3222832" cy="7399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Symbolliste mit Bezeichnungen"/>
  <dgm:desc val="Hiermit zeigen Sie nicht sequenzielle oder gruppierte Informationsblöcke begleitet von einem zugehörigen visuellen Element an. Eignet sich am besten für Symbole oder kleine Bilder mit kurzen Textbeschriftungen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54A2EA4-0B56-441C-A9D3-5AD09C9F1422}" type="datetime1">
              <a:rPr lang="de-DE" smtClean="0"/>
              <a:t>09.09.2025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B085CE-6145-404E-B599-68FDF26648DF}" type="datetime1">
              <a:rPr lang="de-DE" smtClean="0"/>
              <a:pPr/>
              <a:t>09.09.2025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E1729-B2EC-5F67-A7F3-9F24A89B9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3EA7F1A-FD18-9EE9-6FFC-AE6FBE7312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9F299F4-D820-A9EE-CF33-8899A4A6E2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7E30AB-E0F1-F6F8-96D5-6453A6287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970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7545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AC03BF4-324D-444B-B2B4-5879EFE83EC5}" type="datetime1">
              <a:rPr lang="de-DE" noProof="0" smtClean="0"/>
              <a:t>09.09.2025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14D70A-F3C5-4A6E-9522-4175BD08EA7F}" type="datetime1">
              <a:rPr lang="de-DE" noProof="0" smtClean="0"/>
              <a:t>09.09.2025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E4688D79-9856-49D3-A6E5-0DDD62E7F21D}" type="datetime1">
              <a:rPr lang="de-DE" noProof="0" smtClean="0"/>
              <a:t>09.09.2025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DE1979-03AF-4780-AA12-4B63DE69AC45}" type="datetime1">
              <a:rPr lang="de-DE" noProof="0" smtClean="0"/>
              <a:t>09.09.2025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5D6A1D9F-0411-49EB-8C99-09648CED7900}" type="datetime1">
              <a:rPr lang="de-DE" noProof="0" smtClean="0"/>
              <a:t>09.09.2025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277A7A-EAFE-4BD9-883A-190BF6213361}" type="datetime1">
              <a:rPr lang="de-DE" noProof="0" smtClean="0"/>
              <a:t>09.09.2025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7AF743-5D3F-4201-BC3F-6547FAFA22B9}" type="datetime1">
              <a:rPr lang="de-DE" noProof="0" smtClean="0"/>
              <a:t>09.09.2025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D69A12-2F55-4BC0-8DE6-9A20F0D713DC}" type="datetime1">
              <a:rPr lang="de-DE" noProof="0" smtClean="0"/>
              <a:t>09.09.2025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7" name="Rechteck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12B84F-57B3-4CC5-9030-860002DF7D30}" type="datetime1">
              <a:rPr lang="de-DE" noProof="0" smtClean="0"/>
              <a:t>09.09.2025</a:t>
            </a:fld>
            <a:endParaRPr lang="de-DE" noProof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79E7381-8FDF-40EE-9279-25401C84A40A}" type="datetime1">
              <a:rPr lang="de-DE" noProof="0" smtClean="0"/>
              <a:t>09.09.2025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189B38-3700-4F31-B929-FDC2A865E208}" type="datetime1">
              <a:rPr lang="de-DE" noProof="0" smtClean="0"/>
              <a:t>09.09.2025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43214D96-B3C8-4F1E-B664-5DE2819FAB83}" type="datetime1">
              <a:rPr lang="de-DE" noProof="0" smtClean="0"/>
              <a:t>09.09.2025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9" name="Rechteck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hteck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hteck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hteck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pic>
        <p:nvPicPr>
          <p:cNvPr id="7" name="Bild 6" descr="Digitale Verbindungen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22" name="Rechteck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de-DE" sz="2000" dirty="0">
                <a:solidFill>
                  <a:srgbClr val="7CEB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Daniil </a:t>
            </a:r>
            <a:r>
              <a:rPr lang="de-DE" sz="2000" dirty="0" err="1">
                <a:solidFill>
                  <a:srgbClr val="7CEB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dubaleka</a:t>
            </a:r>
            <a:r>
              <a:rPr lang="de-DE" sz="2000" dirty="0">
                <a:solidFill>
                  <a:srgbClr val="7CEB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it3o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4982E1AE-8967-6F2F-C434-1537A71AA5B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581025" y="4558013"/>
            <a:ext cx="443583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Aft>
                <a:spcPct val="0"/>
              </a:spcAft>
            </a:pPr>
            <a:r>
              <a:rPr lang="de-DE" altLang="de-DE" sz="5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Factory Pattern</a:t>
            </a:r>
            <a:endParaRPr kumimoji="0" lang="de-DE" altLang="de-DE" sz="5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B7481-CA0B-D11B-BB1F-78A975A60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4" descr="Digitale Zahlen">
            <a:extLst>
              <a:ext uri="{FF2B5EF4-FFF2-40B4-BE49-F238E27FC236}">
                <a16:creationId xmlns:a16="http://schemas.microsoft.com/office/drawing/2014/main" id="{F0C2DAA0-31B5-0920-DE32-68E3ADD350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8601D27-B7E9-1864-15AD-1DF43F9C97A8}"/>
              </a:ext>
            </a:extLst>
          </p:cNvPr>
          <p:cNvSpPr/>
          <p:nvPr/>
        </p:nvSpPr>
        <p:spPr>
          <a:xfrm>
            <a:off x="140860" y="893233"/>
            <a:ext cx="8711428" cy="56811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34AB66-DF4C-8CBA-DAFA-AD4317BFD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de-DE" dirty="0"/>
              <a:t>Agenda</a:t>
            </a:r>
          </a:p>
        </p:txBody>
      </p:sp>
      <p:graphicFrame>
        <p:nvGraphicFramePr>
          <p:cNvPr id="6" name="Inhaltsplatzhalter 5" descr="SmartArt">
            <a:extLst>
              <a:ext uri="{FF2B5EF4-FFF2-40B4-BE49-F238E27FC236}">
                <a16:creationId xmlns:a16="http://schemas.microsoft.com/office/drawing/2014/main" id="{1F35D81A-BD34-798A-E111-8B67A6A8EE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4231537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42620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B85016-9A6A-C1FD-FBA8-AF15B804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29155"/>
            <a:ext cx="11029616" cy="1013800"/>
          </a:xfrm>
        </p:spPr>
        <p:txBody>
          <a:bodyPr/>
          <a:lstStyle/>
          <a:p>
            <a:pPr algn="ctr"/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Factory Method</a:t>
            </a:r>
            <a:br>
              <a:rPr lang="de-DE" dirty="0"/>
            </a:b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35BE728-A6DC-165B-F188-BA0A72C9985A}"/>
              </a:ext>
            </a:extLst>
          </p:cNvPr>
          <p:cNvSpPr txBox="1"/>
          <p:nvPr/>
        </p:nvSpPr>
        <p:spPr>
          <a:xfrm>
            <a:off x="1562267" y="2122123"/>
            <a:ext cx="7374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Factory Method </a:t>
            </a:r>
            <a:r>
              <a:rPr lang="en-US" dirty="0"/>
              <a:t>is a creational design pattern that provides an interface for creating objects in a superclass, but allows subclasses to alter the type of objects that will be created.</a:t>
            </a:r>
            <a:endParaRPr lang="de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AC725D-19BA-7800-9361-4F19A5273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88" y="1936088"/>
            <a:ext cx="98107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B4A5EC9-5A3F-6F75-8708-F0A1AB32C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348" y="2782987"/>
            <a:ext cx="3452263" cy="368148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DECD85F-FF39-69D2-7BE8-DD4B7C166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663" y="3621569"/>
            <a:ext cx="3040972" cy="275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5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FEF0EC-CF35-4B40-79EA-F4CC0BFE0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/>
              <a:t>Problem</a:t>
            </a:r>
            <a:br>
              <a:rPr lang="de-DE" b="1" dirty="0"/>
            </a:b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1EC5C4B-2173-37FE-8321-473EB6836171}"/>
              </a:ext>
            </a:extLst>
          </p:cNvPr>
          <p:cNvSpPr txBox="1"/>
          <p:nvPr/>
        </p:nvSpPr>
        <p:spPr>
          <a:xfrm>
            <a:off x="581192" y="2065866"/>
            <a:ext cx="106002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Imagine that you’re creating a logistics management application. The first version of your app can only handle transportation by trucks, so the bulk of your code lives inside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TRUCK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class. </a:t>
            </a:r>
            <a:r>
              <a:rPr lang="en-US" dirty="0"/>
              <a:t>After a while, your app becomes pretty popular. Each day you receive dozens of requests from sea transportation companies to incorporate sea logistics into the app.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AC1BD63-A98A-CFDA-246B-8B811EA9E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853" y="3429000"/>
            <a:ext cx="5806943" cy="263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6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33FC9-A949-C16D-F9E7-74BB89384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D277E5-BF60-6563-4BE8-F696A6B4F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b="1" dirty="0"/>
              <a:t>Solution</a:t>
            </a:r>
            <a:br>
              <a:rPr lang="de-DE" b="1" dirty="0"/>
            </a:b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6A91942-0A67-7C2A-7F97-4C982207FF9D}"/>
              </a:ext>
            </a:extLst>
          </p:cNvPr>
          <p:cNvSpPr txBox="1"/>
          <p:nvPr/>
        </p:nvSpPr>
        <p:spPr>
          <a:xfrm>
            <a:off x="403392" y="1987576"/>
            <a:ext cx="106002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Factory Method pattern suggests that you replace direct object construction calls (using the </a:t>
            </a:r>
            <a:r>
              <a:rPr lang="en-US" b="1" dirty="0"/>
              <a:t>NEW</a:t>
            </a:r>
            <a:r>
              <a:rPr lang="en-US" dirty="0"/>
              <a:t>. operator) with calls to a special </a:t>
            </a:r>
            <a:r>
              <a:rPr lang="en-US" i="1" dirty="0"/>
              <a:t>factory</a:t>
            </a:r>
            <a:r>
              <a:rPr lang="en-US" dirty="0"/>
              <a:t> method. Don’t worry: the objects are still created via the new </a:t>
            </a:r>
            <a:r>
              <a:rPr lang="en-US" dirty="0" err="1"/>
              <a:t>perator</a:t>
            </a:r>
            <a:r>
              <a:rPr lang="en-US" dirty="0"/>
              <a:t>, but it’s being called from within the factory method. Objects returned by a factory method are often referred to as products</a:t>
            </a:r>
            <a:r>
              <a:rPr lang="en-US" i="1" dirty="0"/>
              <a:t>.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1F2C546-29A9-E75F-9304-6ED1F19AF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87905"/>
            <a:ext cx="4411227" cy="269631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AF16593-A13C-6069-7EAA-21BD1F3ED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204" y="3057656"/>
            <a:ext cx="4513790" cy="295681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96723D0-E7E9-4212-5A58-2DE50FE66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8055" y="3187905"/>
            <a:ext cx="6690940" cy="348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8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hteck 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algn="ctr"/>
            <a:r>
              <a:rPr lang="de-DE" b="1" dirty="0" err="1"/>
              <a:t>Applicability</a:t>
            </a:r>
            <a:endParaRPr lang="de-DE" b="1" dirty="0"/>
          </a:p>
        </p:txBody>
      </p:sp>
      <p:graphicFrame>
        <p:nvGraphicFramePr>
          <p:cNvPr id="4" name="Inhaltsplatzhalter 3" descr="Symbol für SmartArt-Grafik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2119150"/>
              </p:ext>
            </p:extLst>
          </p:nvPr>
        </p:nvGraphicFramePr>
        <p:xfrm>
          <a:off x="447817" y="389467"/>
          <a:ext cx="10906125" cy="4430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C0066F-C01A-2C6F-7306-A6F23F7C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Advantages and Disadvantages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0C76A0-FD27-564A-203D-3640790AA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4206" y="2250892"/>
            <a:ext cx="5087075" cy="536005"/>
          </a:xfrm>
        </p:spPr>
        <p:txBody>
          <a:bodyPr/>
          <a:lstStyle/>
          <a:p>
            <a:pPr algn="ctr"/>
            <a:r>
              <a:rPr lang="en-US" dirty="0"/>
              <a:t>Advantages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1ED8579-2532-E687-D22C-BEFEF84056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Disadvantages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9D19B45-C23C-85D8-DB75-8F223CAC1B15}"/>
              </a:ext>
            </a:extLst>
          </p:cNvPr>
          <p:cNvSpPr txBox="1"/>
          <p:nvPr/>
        </p:nvSpPr>
        <p:spPr>
          <a:xfrm>
            <a:off x="931333" y="2926052"/>
            <a:ext cx="4597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avoid tight coupling between the creator and the concrete products.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Single Responsibility Principle</a:t>
            </a:r>
            <a:r>
              <a:rPr lang="en-US" dirty="0"/>
              <a:t>. You can move the product creation code into one place in the program, making the code easier to support.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Open/Closed Principle</a:t>
            </a:r>
            <a:r>
              <a:rPr lang="en-US" dirty="0"/>
              <a:t>. You can introduce new types of products into the program without breaking existing client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FDE9A5A-AF2B-74F4-98F7-1182C1DF262D}"/>
              </a:ext>
            </a:extLst>
          </p:cNvPr>
          <p:cNvSpPr txBox="1"/>
          <p:nvPr/>
        </p:nvSpPr>
        <p:spPr>
          <a:xfrm>
            <a:off x="7044267" y="2997200"/>
            <a:ext cx="4216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 The code may become more complicated since you need to introduce a lot of new subclasses to implement the pattern. The best case scenario is when you’re introducing the pattern into an existing hierarchy of creator classes.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9526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nhaltsplatzhalter 4" descr="Diagramme">
            <a:extLst>
              <a:ext uri="{FF2B5EF4-FFF2-40B4-BE49-F238E27FC236}">
                <a16:creationId xmlns:a16="http://schemas.microsoft.com/office/drawing/2014/main" id="{47D9BE16-119C-43B2-9AE6-18C4A150C0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0" y="0"/>
            <a:ext cx="12191999" cy="6858000"/>
          </a:xfr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B26F565-19F6-75BF-DDF6-5CC247E480E5}"/>
              </a:ext>
            </a:extLst>
          </p:cNvPr>
          <p:cNvSpPr/>
          <p:nvPr/>
        </p:nvSpPr>
        <p:spPr>
          <a:xfrm>
            <a:off x="98526" y="893233"/>
            <a:ext cx="11407673" cy="25357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7"/>
            <a:ext cx="11029616" cy="1895009"/>
          </a:xfrm>
        </p:spPr>
        <p:txBody>
          <a:bodyPr rtlCol="0"/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ru-RU" dirty="0"/>
              <a:t> </a:t>
            </a:r>
            <a:r>
              <a:rPr lang="de-DE" dirty="0"/>
              <a:t>Factory Pattern</a:t>
            </a:r>
            <a:r>
              <a:rPr lang="ru-RU" dirty="0"/>
              <a:t> </a:t>
            </a:r>
            <a:r>
              <a:rPr lang="de-DE" dirty="0"/>
              <a:t>in </a:t>
            </a:r>
            <a:r>
              <a:rPr lang="de-DE" dirty="0" err="1"/>
              <a:t>c#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hteck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de-DE" dirty="0">
                <a:solidFill>
                  <a:srgbClr val="FFFFFF"/>
                </a:solidFill>
              </a:rPr>
              <a:t>Vielen Dank</a:t>
            </a:r>
          </a:p>
        </p:txBody>
      </p:sp>
      <p:pic>
        <p:nvPicPr>
          <p:cNvPr id="5" name="Bild 4" descr="Digitale Zahlen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8803_TF56390039_Win32" id="{FCB14B3E-2B92-48B8-A334-05E7A8EE34E1}" vid="{B6EC9E21-8C82-4EB1-BBE7-A370F785D0C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{1E01C3BD-9796-419A-9FD6-4B364E4D6C10}tf56390039_win32</Template>
  <TotalTime>0</TotalTime>
  <Words>385</Words>
  <Application>Microsoft Office PowerPoint</Application>
  <PresentationFormat>Breitbild</PresentationFormat>
  <Paragraphs>33</Paragraphs>
  <Slides>9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5" baseType="lpstr">
      <vt:lpstr>Arial</vt:lpstr>
      <vt:lpstr>Calibri</vt:lpstr>
      <vt:lpstr>Gill Sans MT</vt:lpstr>
      <vt:lpstr>Times New Roman</vt:lpstr>
      <vt:lpstr>Wingdings 2</vt:lpstr>
      <vt:lpstr>Benutzerdefiniert</vt:lpstr>
      <vt:lpstr>Factory Pattern</vt:lpstr>
      <vt:lpstr>Agenda</vt:lpstr>
      <vt:lpstr>What is Factory Method </vt:lpstr>
      <vt:lpstr>Problem </vt:lpstr>
      <vt:lpstr>Solution </vt:lpstr>
      <vt:lpstr>Applicability</vt:lpstr>
      <vt:lpstr>Advantages and Disadvantages </vt:lpstr>
      <vt:lpstr>example of implementation of Factory Pattern in c#</vt:lpstr>
      <vt:lpstr>Vielen Dank</vt:lpstr>
    </vt:vector>
  </TitlesOfParts>
  <Company>Starfinanz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Daniil Dubaleka</dc:creator>
  <cp:lastModifiedBy>Daniil Dubaleka</cp:lastModifiedBy>
  <cp:revision>2</cp:revision>
  <dcterms:created xsi:type="dcterms:W3CDTF">2025-09-08T19:41:29Z</dcterms:created>
  <dcterms:modified xsi:type="dcterms:W3CDTF">2025-09-09T20:44:36Z</dcterms:modified>
</cp:coreProperties>
</file>